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64" r:id="rId4"/>
    <p:sldId id="261" r:id="rId5"/>
    <p:sldId id="271" r:id="rId6"/>
    <p:sldId id="277" r:id="rId7"/>
    <p:sldId id="265" r:id="rId8"/>
    <p:sldId id="258" r:id="rId9"/>
    <p:sldId id="259" r:id="rId10"/>
    <p:sldId id="260" r:id="rId11"/>
    <p:sldId id="262" r:id="rId12"/>
    <p:sldId id="263" r:id="rId13"/>
    <p:sldId id="273" r:id="rId14"/>
    <p:sldId id="274" r:id="rId15"/>
    <p:sldId id="275" r:id="rId16"/>
    <p:sldId id="276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0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9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27E2-47D4-4DC8-80F1-D534D65000E7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D10A1C-8894-47A9-ADAE-242DEEEA2A3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27E2-47D4-4DC8-80F1-D534D65000E7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0A1C-8894-47A9-ADAE-242DEEEA2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27E2-47D4-4DC8-80F1-D534D65000E7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0A1C-8894-47A9-ADAE-242DEEEA2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D827E2-47D4-4DC8-80F1-D534D65000E7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D10A1C-8894-47A9-ADAE-242DEEEA2A3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27E2-47D4-4DC8-80F1-D534D65000E7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D10A1C-8894-47A9-ADAE-242DEEEA2A3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AD827E2-47D4-4DC8-80F1-D534D65000E7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D10A1C-8894-47A9-ADAE-242DEEEA2A31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AD827E2-47D4-4DC8-80F1-D534D65000E7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1D10A1C-8894-47A9-ADAE-242DEEEA2A31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27E2-47D4-4DC8-80F1-D534D65000E7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D10A1C-8894-47A9-ADAE-242DEEEA2A31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27E2-47D4-4DC8-80F1-D534D65000E7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D10A1C-8894-47A9-ADAE-242DEEEA2A3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AD827E2-47D4-4DC8-80F1-D534D65000E7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D10A1C-8894-47A9-ADAE-242DEEEA2A3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D827E2-47D4-4DC8-80F1-D534D65000E7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D10A1C-8894-47A9-ADAE-242DEEEA2A3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AD827E2-47D4-4DC8-80F1-D534D65000E7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31D10A1C-8894-47A9-ADAE-242DEEEA2A3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5819774" cy="1368798"/>
          </a:xfrm>
        </p:spPr>
        <p:txBody>
          <a:bodyPr/>
          <a:lstStyle/>
          <a:p>
            <a:r>
              <a:rPr lang="en-US" dirty="0" smtClean="0"/>
              <a:t>CSE 461 Section: The Last One (!!!!!!111)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Link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84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recover a waveform, the sampling rate must be at least two times the highest frequency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Telephone sampling rate is 8kHz; what are the implications of this?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sampling rate would be required to recover all frequencies audible by humans? (Up to </a:t>
            </a:r>
            <a:r>
              <a:rPr lang="en-US" dirty="0" smtClean="0"/>
              <a:t>20kHz)</a:t>
            </a:r>
          </a:p>
          <a:p>
            <a:pPr marL="457200" lvl="1" indent="-285750"/>
            <a:r>
              <a:rPr lang="en-US" dirty="0" smtClean="0"/>
              <a:t>40KHz</a:t>
            </a:r>
            <a:endParaRPr lang="en-US" dirty="0"/>
          </a:p>
          <a:p>
            <a:pPr lvl="2"/>
            <a:r>
              <a:rPr lang="en-US" dirty="0"/>
              <a:t>Audio CDs use 44.1kHz sampling rates for this reason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Nyquist</a:t>
            </a:r>
            <a:r>
              <a:rPr lang="en-US" dirty="0"/>
              <a:t> </a:t>
            </a:r>
            <a:r>
              <a:rPr lang="en-US" dirty="0" smtClean="0"/>
              <a:t>Rate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550164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15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stations send at the same time, with same frequencies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station has a unique chip sequence, all orthogonal to each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E.g., (1,1,1,1) ⊥ (1,1,-1,-1) ⊥ (1,-1,1,-1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of these is a symbol: a station sends its sequence </a:t>
            </a:r>
            <a:r>
              <a:rPr lang="en-US" dirty="0"/>
              <a:t>for 1, and the negation of that sequence for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Receiver decodes signal by taking the dot product of the received signal with the chip sequence for each </a:t>
            </a:r>
            <a:r>
              <a:rPr lang="en-US" dirty="0" smtClean="0"/>
              <a:t>station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Division Multiplexing (1)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209913"/>
            <a:ext cx="2472131" cy="164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5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5591174" cy="4724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Signals on the right are all orthogonal (including each one’s negation)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added on top of each other, they’re always separable with the method on the previous </a:t>
            </a:r>
            <a:r>
              <a:rPr lang="en-US" dirty="0" smtClean="0"/>
              <a:t>slide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Quick example on the </a:t>
            </a:r>
            <a:r>
              <a:rPr lang="en-US" dirty="0" smtClean="0"/>
              <a:t>board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Division Multiplexing (2)</a:t>
            </a:r>
            <a:endParaRPr lang="en-US" dirty="0"/>
          </a:p>
        </p:txBody>
      </p:sp>
      <p:pic>
        <p:nvPicPr>
          <p:cNvPr id="4" name="Picture 2" descr="File:Cdma orthogonal signa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599"/>
            <a:ext cx="3048000" cy="518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15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Worked at Nintendo from 2005 to 2007, then from 2010 to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Helped game developers with programming issues, hardware and API questions, and bug troubleshooting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Basically a TA for game developers!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first time, focused on graphics and gameplay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second time, focused on network features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Programming in Action: Nat Stories</a:t>
            </a:r>
            <a:endParaRPr lang="en-US" dirty="0"/>
          </a:p>
        </p:txBody>
      </p:sp>
      <p:pic>
        <p:nvPicPr>
          <p:cNvPr id="4098" name="Picture 2" descr="F:\NOA Backup\sdsg_holiday_2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38600"/>
            <a:ext cx="4267200" cy="262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10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Lots of network features on Nintendo platforms (and most game platforms)</a:t>
            </a:r>
          </a:p>
          <a:p>
            <a:pPr marL="457200" lvl="1" indent="-285750"/>
            <a:r>
              <a:rPr lang="en-US" dirty="0" smtClean="0"/>
              <a:t>Nintendo Wii had:</a:t>
            </a:r>
          </a:p>
          <a:p>
            <a:pPr marL="630238" lvl="2" indent="-285750"/>
            <a:r>
              <a:rPr lang="en-US" dirty="0" smtClean="0"/>
              <a:t>802.11 Wi-Fi and Ethernet via USB</a:t>
            </a:r>
          </a:p>
          <a:p>
            <a:pPr marL="630238" lvl="2" indent="-285750"/>
            <a:r>
              <a:rPr lang="en-US" dirty="0" smtClean="0"/>
              <a:t>Online multiplayer and matchmaking framework (Nintendo Wi-Fi Connection)</a:t>
            </a:r>
          </a:p>
          <a:p>
            <a:pPr marL="630238" lvl="2" indent="-285750"/>
            <a:r>
              <a:rPr lang="en-US" dirty="0" smtClean="0"/>
              <a:t>Online rankings</a:t>
            </a:r>
            <a:endParaRPr lang="en-US" dirty="0"/>
          </a:p>
          <a:p>
            <a:pPr marL="630238" lvl="2" indent="-285750"/>
            <a:r>
              <a:rPr lang="en-US" dirty="0" smtClean="0"/>
              <a:t>User-specific data storage servers</a:t>
            </a:r>
          </a:p>
          <a:p>
            <a:pPr marL="630238" lvl="2" indent="-285750"/>
            <a:r>
              <a:rPr lang="en-US" dirty="0" smtClean="0"/>
              <a:t>User-to-user and Nintendo-to-user messaging system (WiiConnect24)</a:t>
            </a:r>
          </a:p>
          <a:p>
            <a:pPr marL="630238" lvl="2" indent="-285750"/>
            <a:r>
              <a:rPr lang="en-US" dirty="0" smtClean="0"/>
              <a:t>Ad-hoc communication with Nintendo DS</a:t>
            </a:r>
          </a:p>
          <a:p>
            <a:pPr marL="803275" lvl="3" indent="-285750"/>
            <a:r>
              <a:rPr lang="en-US" dirty="0" smtClean="0"/>
              <a:t>Uploading game executables to a DS for</a:t>
            </a:r>
            <a:br>
              <a:rPr lang="en-US" dirty="0" smtClean="0"/>
            </a:br>
            <a:r>
              <a:rPr lang="en-US" dirty="0" smtClean="0"/>
              <a:t>“Download Play”</a:t>
            </a:r>
            <a:endParaRPr lang="en-US" dirty="0"/>
          </a:p>
          <a:p>
            <a:pPr marL="630238" lvl="2" indent="-285750"/>
            <a:r>
              <a:rPr lang="en-US" dirty="0" smtClean="0"/>
              <a:t>Marketplace: Wii Shop Channel</a:t>
            </a:r>
          </a:p>
          <a:p>
            <a:pPr marL="630238" lvl="2" indent="-285750"/>
            <a:r>
              <a:rPr lang="en-US" dirty="0" smtClean="0"/>
              <a:t>Parental Control system and user</a:t>
            </a:r>
            <a:br>
              <a:rPr lang="en-US" dirty="0" smtClean="0"/>
            </a:br>
            <a:r>
              <a:rPr lang="en-US" dirty="0" smtClean="0"/>
              <a:t>relationships via “Friend Codes”</a:t>
            </a:r>
          </a:p>
          <a:p>
            <a:pPr marL="457200" lvl="1" indent="-285750"/>
            <a:r>
              <a:rPr lang="en-US" dirty="0" smtClean="0"/>
              <a:t>Other consoles, like Nintendo 3DS, had many</a:t>
            </a:r>
            <a:br>
              <a:rPr lang="en-US" dirty="0" smtClean="0"/>
            </a:br>
            <a:r>
              <a:rPr lang="en-US" dirty="0" smtClean="0"/>
              <a:t>more network-related features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Programming in Action: Nat Stories</a:t>
            </a:r>
            <a:endParaRPr lang="en-US" dirty="0"/>
          </a:p>
        </p:txBody>
      </p:sp>
      <p:pic>
        <p:nvPicPr>
          <p:cNvPr id="7173" name="Picture 5" descr="https://images-na.ssl-images-amazon.com/images/G/01/videogames/detail-page/vg.consoles.01.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4251325"/>
            <a:ext cx="317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92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Helped developers optimize protocols for sending/receiving gameplay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Wrote FAQs and whitepapers about network communication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Helped developers figure out if their implementations met all of the official Nintendo </a:t>
            </a:r>
            <a:r>
              <a:rPr lang="en-US" dirty="0" smtClean="0"/>
              <a:t>guideline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Helped design and improve proposed network features for new consoles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Answered lots of e-mails like this: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Programming in Action: Nat Stories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4800" y="4094206"/>
            <a:ext cx="4267200" cy="2602282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Hi :</a:t>
            </a:r>
          </a:p>
          <a:p>
            <a:endParaRPr lang="en-US" sz="1600" dirty="0" smtClean="0"/>
          </a:p>
          <a:p>
            <a:r>
              <a:rPr lang="en-US" sz="1600" dirty="0" smtClean="0"/>
              <a:t>1.	use </a:t>
            </a:r>
            <a:r>
              <a:rPr lang="en-US" sz="1600" dirty="0" err="1" smtClean="0"/>
              <a:t>wii</a:t>
            </a:r>
            <a:r>
              <a:rPr lang="en-US" sz="1600" dirty="0" smtClean="0"/>
              <a:t> develop machine connect to a router .</a:t>
            </a:r>
          </a:p>
          <a:p>
            <a:r>
              <a:rPr lang="en-US" sz="1600" dirty="0" smtClean="0"/>
              <a:t>2.	cutoff router power </a:t>
            </a:r>
          </a:p>
          <a:p>
            <a:r>
              <a:rPr lang="en-US" sz="1600" dirty="0" smtClean="0"/>
              <a:t>3.	Open router power,</a:t>
            </a:r>
          </a:p>
          <a:p>
            <a:r>
              <a:rPr lang="en-US" sz="1600" dirty="0" smtClean="0"/>
              <a:t>4.	Wii try to connect router </a:t>
            </a:r>
          </a:p>
          <a:p>
            <a:r>
              <a:rPr lang="en-US" sz="1600" dirty="0" smtClean="0"/>
              <a:t>5.	Always fail. And error code 51031.</a:t>
            </a:r>
          </a:p>
          <a:p>
            <a:endParaRPr lang="en-US" sz="1600" dirty="0" smtClean="0"/>
          </a:p>
          <a:p>
            <a:r>
              <a:rPr lang="en-US" sz="1600" dirty="0" smtClean="0"/>
              <a:t>How to solve it ?</a:t>
            </a:r>
            <a:endParaRPr lang="en-US" sz="1600" dirty="0"/>
          </a:p>
        </p:txBody>
      </p:sp>
      <p:pic>
        <p:nvPicPr>
          <p:cNvPr id="6146" name="Picture 2" descr="https://fbcdn-sphotos-e-a.akamaihd.net/hphotos-ak-xpa1/v/t1.0-9/10933959_10100940107329185_1702712184422029451_n.jpg?oh=bd13f60580365723707151f769dfb132&amp;oe=55BA1E33&amp;__gda__=1434170405_cbf96e703cda5dfd391833427a9fb1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32300"/>
            <a:ext cx="4025222" cy="226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92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Networking is used lots in video 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Performance-heavy area where new application-level protocols are designed all the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Really awesome industry to get into if you want to work with networking, graphics, or design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Let me know if you want industry contacts!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Programming in Action: Nat Stories</a:t>
            </a:r>
            <a:endParaRPr lang="en-US" dirty="0"/>
          </a:p>
        </p:txBody>
      </p:sp>
      <p:pic>
        <p:nvPicPr>
          <p:cNvPr id="5122" name="Picture 2" descr="F:\NOA Backup\SDSG Group Shot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09998"/>
            <a:ext cx="51308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59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Make sure you fill out course evaluations!!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555" y="3429000"/>
            <a:ext cx="490728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07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Joke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4631" y="2133600"/>
            <a:ext cx="4356669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8288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Worst 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Traceroute</a:t>
            </a:r>
            <a:r>
              <a:rPr lang="en-US" dirty="0" smtClean="0"/>
              <a:t> packet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Network engineer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26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want to know when there are errors in communication</a:t>
            </a:r>
          </a:p>
          <a:p>
            <a:pPr marL="457200" lvl="1" indent="-285750"/>
            <a:r>
              <a:rPr lang="en-US" dirty="0" smtClean="0"/>
              <a:t>Parity bits can tell us this, to a certain extent</a:t>
            </a:r>
          </a:p>
          <a:p>
            <a:pPr marL="457200" lvl="1" indent="-285750"/>
            <a:r>
              <a:rPr lang="en-US" dirty="0" smtClean="0"/>
              <a:t>But they have drawbacks</a:t>
            </a:r>
          </a:p>
          <a:p>
            <a:pPr marL="457200" lvl="1" indent="-285750"/>
            <a:r>
              <a:rPr lang="en-US" dirty="0" smtClean="0"/>
              <a:t>You need detect multiple parity bits to detect multiple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Correcting errors would be even better, though! Why?</a:t>
            </a:r>
          </a:p>
          <a:p>
            <a:pPr marL="457200" lvl="1" indent="-285750"/>
            <a:r>
              <a:rPr lang="en-US" dirty="0" smtClean="0"/>
              <a:t>It’d save lots of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are some ways we can correct errors?</a:t>
            </a:r>
          </a:p>
          <a:p>
            <a:pPr marL="457200" lvl="1" indent="-285750"/>
            <a:r>
              <a:rPr lang="en-US" dirty="0" smtClean="0"/>
              <a:t>Send data multiple times; take most frequently occurring bit for a given place</a:t>
            </a:r>
          </a:p>
          <a:p>
            <a:pPr marL="457200" lvl="1" indent="-285750"/>
            <a:r>
              <a:rPr lang="en-US" dirty="0" smtClean="0"/>
              <a:t>Send longer symbols (e.g., 11111 instead of 1)</a:t>
            </a:r>
          </a:p>
          <a:p>
            <a:pPr marL="457200" lvl="1" indent="-285750"/>
            <a:r>
              <a:rPr lang="en-US" dirty="0" smtClean="0"/>
              <a:t>Send data with a payload that’s a function of the payload</a:t>
            </a:r>
          </a:p>
          <a:p>
            <a:pPr marL="630238" lvl="2" indent="-285750"/>
            <a:r>
              <a:rPr lang="en-US" dirty="0" smtClean="0"/>
              <a:t>Like parity bits, but we need something smarter</a:t>
            </a:r>
          </a:p>
          <a:p>
            <a:pPr marL="285750" indent="-285750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Detection/Correction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595" y="4343400"/>
            <a:ext cx="3181555" cy="22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15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Originally created by Bell Labs engineer Richard Hamming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save </a:t>
            </a:r>
            <a:r>
              <a:rPr lang="en-US" dirty="0" smtClean="0"/>
              <a:t>time on </a:t>
            </a:r>
            <a:r>
              <a:rPr lang="en-US" dirty="0" err="1" smtClean="0"/>
              <a:t>punchcard</a:t>
            </a:r>
            <a:r>
              <a:rPr lang="en-US" dirty="0" smtClean="0"/>
              <a:t> </a:t>
            </a:r>
            <a:r>
              <a:rPr lang="en-US" dirty="0"/>
              <a:t>reading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Hamming codes now used for network communications as well as hard drive </a:t>
            </a:r>
            <a:r>
              <a:rPr lang="en-US" dirty="0" smtClean="0"/>
              <a:t>RAIDs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Hamming </a:t>
            </a:r>
            <a:r>
              <a:rPr lang="en-US" dirty="0" smtClean="0"/>
              <a:t>Codes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314367" y="5193014"/>
            <a:ext cx="0" cy="759997"/>
          </a:xfrm>
          <a:prstGeom prst="straightConnector1">
            <a:avLst/>
          </a:prstGeom>
          <a:ln>
            <a:solidFill>
              <a:srgbClr val="D101D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147743" y="5195383"/>
            <a:ext cx="0" cy="759997"/>
          </a:xfrm>
          <a:prstGeom prst="straightConnector1">
            <a:avLst/>
          </a:prstGeom>
          <a:ln>
            <a:solidFill>
              <a:srgbClr val="D101D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619167" y="5180228"/>
            <a:ext cx="0" cy="759997"/>
          </a:xfrm>
          <a:prstGeom prst="straightConnector1">
            <a:avLst/>
          </a:prstGeom>
          <a:ln>
            <a:solidFill>
              <a:srgbClr val="D101D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74771" y="6003725"/>
            <a:ext cx="6625532" cy="523220"/>
          </a:xfrm>
          <a:prstGeom prst="rect">
            <a:avLst/>
          </a:prstGeom>
          <a:solidFill>
            <a:srgbClr val="D101D1"/>
          </a:solidFill>
          <a:ln>
            <a:solidFill>
              <a:srgbClr val="D101D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Bits in 1, 2, 4, 8, etc. positions are parity bits</a:t>
            </a:r>
            <a:endParaRPr lang="en-US" sz="28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863645" y="4049710"/>
            <a:ext cx="0" cy="63642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698765" y="4058771"/>
            <a:ext cx="0" cy="63642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414756" y="4063715"/>
            <a:ext cx="0" cy="63642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983785" y="4086575"/>
            <a:ext cx="0" cy="63642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497012" y="4076894"/>
            <a:ext cx="0" cy="63642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805107" y="4079365"/>
            <a:ext cx="0" cy="63642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081479" y="4069480"/>
            <a:ext cx="0" cy="63642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067178" y="2743199"/>
            <a:ext cx="3836774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All other bits are message bits</a:t>
            </a:r>
            <a:endParaRPr lang="en-US" sz="2800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249847" y="5195384"/>
            <a:ext cx="0" cy="759997"/>
          </a:xfrm>
          <a:prstGeom prst="straightConnector1">
            <a:avLst/>
          </a:prstGeom>
          <a:ln>
            <a:solidFill>
              <a:srgbClr val="D101D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097856" y="4676914"/>
            <a:ext cx="3235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00100101100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3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52400"/>
            <a:ext cx="2879002" cy="212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5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2" grpId="0" animBg="1"/>
      <p:bldP spid="30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extension of bit parity, where parity check bits are in “powers of two” positions</a:t>
            </a:r>
          </a:p>
          <a:p>
            <a:pPr lvl="2"/>
            <a:r>
              <a:rPr lang="en-US" dirty="0">
                <a:latin typeface="Courier New" pitchFamily="49" charset="0"/>
                <a:cs typeface="Courier New" pitchFamily="49" charset="0"/>
              </a:rPr>
              <a:t>Bit string: 0   0   1   0   0   1   0   1   1   0   1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Bit number: 1   2   3   4   5   6   7   8   9   10  11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Par/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msg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    p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  m   p   m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  p   m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ourier New" pitchFamily="49" charset="0"/>
              </a:rPr>
              <a:t>Each data bit is checked (with even parity) by check bits that make up its “power of two” </a:t>
            </a:r>
            <a:r>
              <a:rPr lang="en-US" dirty="0" smtClean="0">
                <a:cs typeface="Courier New" pitchFamily="49" charset="0"/>
              </a:rPr>
              <a:t>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Courier New" pitchFamily="49" charset="0"/>
              </a:rPr>
              <a:t>Let’s </a:t>
            </a:r>
            <a:r>
              <a:rPr lang="en-US" dirty="0">
                <a:cs typeface="Courier New" pitchFamily="49" charset="0"/>
              </a:rPr>
              <a:t>look at how data bit 7 is checked</a:t>
            </a:r>
          </a:p>
          <a:p>
            <a:pPr lvl="2"/>
            <a:r>
              <a:rPr lang="en-US" dirty="0">
                <a:cs typeface="Courier New" pitchFamily="49" charset="0"/>
              </a:rPr>
              <a:t>What’s 7 in binary?</a:t>
            </a:r>
          </a:p>
          <a:p>
            <a:pPr lvl="3"/>
            <a:r>
              <a:rPr lang="en-US" dirty="0">
                <a:cs typeface="Courier New" pitchFamily="49" charset="0"/>
              </a:rPr>
              <a:t>00111</a:t>
            </a:r>
          </a:p>
          <a:p>
            <a:pPr lvl="2"/>
            <a:r>
              <a:rPr lang="en-US" dirty="0">
                <a:cs typeface="Courier New" pitchFamily="49" charset="0"/>
              </a:rPr>
              <a:t>Which bits are 1? What powers of 2 does each correspond to?</a:t>
            </a:r>
          </a:p>
          <a:p>
            <a:pPr lvl="3"/>
            <a:r>
              <a:rPr lang="en-US" dirty="0">
                <a:cs typeface="Courier New" pitchFamily="49" charset="0"/>
              </a:rPr>
              <a:t>4, 2 and 1</a:t>
            </a:r>
          </a:p>
          <a:p>
            <a:pPr lvl="2"/>
            <a:r>
              <a:rPr lang="en-US" dirty="0">
                <a:cs typeface="Courier New" pitchFamily="49" charset="0"/>
              </a:rPr>
              <a:t>This means the message bit in bit 7 is added to the sums </a:t>
            </a:r>
            <a:r>
              <a:rPr lang="en-US" dirty="0" smtClean="0">
                <a:cs typeface="Courier New" pitchFamily="49" charset="0"/>
              </a:rPr>
              <a:t>for</a:t>
            </a:r>
            <a:br>
              <a:rPr lang="en-US" dirty="0" smtClean="0">
                <a:cs typeface="Courier New" pitchFamily="49" charset="0"/>
              </a:rPr>
            </a:br>
            <a:r>
              <a:rPr lang="en-US" dirty="0" smtClean="0">
                <a:cs typeface="Courier New" pitchFamily="49" charset="0"/>
              </a:rPr>
              <a:t>parity </a:t>
            </a:r>
            <a:r>
              <a:rPr lang="en-US" dirty="0">
                <a:cs typeface="Courier New" pitchFamily="49" charset="0"/>
              </a:rPr>
              <a:t>bits 1, 2 and </a:t>
            </a:r>
            <a:r>
              <a:rPr lang="en-US" dirty="0" smtClean="0">
                <a:cs typeface="Courier New" pitchFamily="49" charset="0"/>
              </a:rPr>
              <a:t>4</a:t>
            </a:r>
            <a:endParaRPr lang="en-US" dirty="0">
              <a:cs typeface="Courier New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Hamming </a:t>
            </a:r>
            <a:r>
              <a:rPr lang="en-US" dirty="0" smtClean="0"/>
              <a:t>Codes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724" y="4419600"/>
            <a:ext cx="2851977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19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2"/>
            <a:r>
              <a:rPr lang="en-US" sz="2400" dirty="0">
                <a:cs typeface="Courier New" pitchFamily="49" charset="0"/>
              </a:rPr>
              <a:t>All parity bits are calculated like this: binary addition of the</a:t>
            </a:r>
            <a:br>
              <a:rPr lang="en-US" sz="2400" dirty="0">
                <a:cs typeface="Courier New" pitchFamily="49" charset="0"/>
              </a:rPr>
            </a:br>
            <a:r>
              <a:rPr lang="en-US" sz="2400" dirty="0">
                <a:cs typeface="Courier New" pitchFamily="49" charset="0"/>
              </a:rPr>
              <a:t>message bits they check, with no carry</a:t>
            </a:r>
          </a:p>
          <a:p>
            <a:pPr lvl="2"/>
            <a:r>
              <a:rPr lang="en-US" sz="2400" dirty="0">
                <a:cs typeface="Courier New" pitchFamily="49" charset="0"/>
              </a:rPr>
              <a:t>Possible to detect single-bit and double-bit errors</a:t>
            </a:r>
          </a:p>
          <a:p>
            <a:pPr lvl="2"/>
            <a:r>
              <a:rPr lang="en-US" sz="2400" dirty="0">
                <a:cs typeface="Courier New" pitchFamily="49" charset="0"/>
              </a:rPr>
              <a:t>Possible to recover from single-bit errors</a:t>
            </a:r>
          </a:p>
          <a:p>
            <a:pPr lvl="2"/>
            <a:r>
              <a:rPr lang="en-US" sz="2400" dirty="0">
                <a:cs typeface="Courier New" pitchFamily="49" charset="0"/>
              </a:rPr>
              <a:t>See Hamming lecture (will be linked on calendar) for more </a:t>
            </a:r>
            <a:r>
              <a:rPr lang="en-US" sz="2400" dirty="0" smtClean="0">
                <a:cs typeface="Courier New" pitchFamily="49" charset="0"/>
              </a:rPr>
              <a:t>details</a:t>
            </a:r>
            <a:endParaRPr lang="en-US" sz="2400" dirty="0">
              <a:cs typeface="Courier New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Hamming </a:t>
            </a:r>
            <a:r>
              <a:rPr lang="en-US" dirty="0" smtClean="0"/>
              <a:t>Codes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45890"/>
            <a:ext cx="2970816" cy="253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80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ourier New" pitchFamily="49" charset="0"/>
              </a:rPr>
              <a:t>Hamming distance: minimum number of bit flips necessary to change one string into </a:t>
            </a:r>
            <a:r>
              <a:rPr lang="en-US" dirty="0" smtClean="0">
                <a:cs typeface="Courier New" pitchFamily="49" charset="0"/>
              </a:rPr>
              <a:t>another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Courier New" pitchFamily="49" charset="0"/>
              </a:rPr>
              <a:t>Examples:</a:t>
            </a:r>
          </a:p>
          <a:p>
            <a:pPr marL="457200" lvl="1" indent="-285750"/>
            <a:r>
              <a:rPr lang="en-US" dirty="0" smtClean="0">
                <a:cs typeface="Courier New" pitchFamily="49" charset="0"/>
              </a:rPr>
              <a:t>What’s the Hamming distance between:</a:t>
            </a:r>
          </a:p>
          <a:p>
            <a:pPr marL="630238" lvl="2" indent="-285750"/>
            <a:r>
              <a:rPr lang="en-US" dirty="0" smtClean="0">
                <a:cs typeface="Courier New" pitchFamily="49" charset="0"/>
              </a:rPr>
              <a:t>10001 and 10000</a:t>
            </a:r>
          </a:p>
          <a:p>
            <a:pPr marL="630238" lvl="2" indent="-285750"/>
            <a:r>
              <a:rPr lang="en-US" dirty="0" smtClean="0">
                <a:cs typeface="Courier New" pitchFamily="49" charset="0"/>
              </a:rPr>
              <a:t>00111 and 00000</a:t>
            </a:r>
          </a:p>
          <a:p>
            <a:pPr marL="630238" lvl="2" indent="-285750"/>
            <a:r>
              <a:rPr lang="en-US" dirty="0" smtClean="0">
                <a:cs typeface="Courier New" pitchFamily="49" charset="0"/>
              </a:rPr>
              <a:t>10100 and 01011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Courier New" pitchFamily="49" charset="0"/>
              </a:rPr>
              <a:t>Hamming distance can also describe a general way</a:t>
            </a:r>
            <a:br>
              <a:rPr lang="en-US" dirty="0" smtClean="0">
                <a:cs typeface="Courier New" pitchFamily="49" charset="0"/>
              </a:rPr>
            </a:br>
            <a:r>
              <a:rPr lang="en-US" dirty="0" smtClean="0">
                <a:cs typeface="Courier New" pitchFamily="49" charset="0"/>
              </a:rPr>
              <a:t>of coding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Courier New" pitchFamily="49" charset="0"/>
              </a:rPr>
              <a:t>Imagine system where possible “symbols” are 1111, 0000, 0011, and 1100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Courier New" pitchFamily="49" charset="0"/>
              </a:rPr>
              <a:t>In this system, what’s the Hamming distance?</a:t>
            </a:r>
          </a:p>
          <a:p>
            <a:pPr marL="457200" lvl="1" indent="-285750"/>
            <a:r>
              <a:rPr lang="en-US" dirty="0" smtClean="0">
                <a:cs typeface="Courier New" pitchFamily="49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Courier New" pitchFamily="49" charset="0"/>
              </a:rPr>
              <a:t>What about system consisting of codes 00000 and 11111?</a:t>
            </a:r>
          </a:p>
          <a:p>
            <a:pPr marL="457200" lvl="1" indent="-285750"/>
            <a:r>
              <a:rPr lang="en-US" dirty="0" smtClean="0">
                <a:cs typeface="Courier New" pitchFamily="49" charset="0"/>
              </a:rPr>
              <a:t>5</a:t>
            </a:r>
          </a:p>
          <a:p>
            <a:pPr marL="285750" indent="-285750"/>
            <a:r>
              <a:rPr lang="en-US" dirty="0" smtClean="0">
                <a:cs typeface="Courier New" pitchFamily="49" charset="0"/>
              </a:rPr>
              <a:t>In this way, Hamming distance describes robustness to noise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Distance</a:t>
            </a:r>
            <a:endParaRPr lang="en-US" dirty="0"/>
          </a:p>
        </p:txBody>
      </p:sp>
      <p:pic>
        <p:nvPicPr>
          <p:cNvPr id="2050" name="Picture 2" descr="https://factmonster.files.wordpress.com/2009/11/jumping-p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62898"/>
            <a:ext cx="3014920" cy="204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15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Frequency: rate of an oscillation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Bandwidth: measures the width of a range of frequencies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Bandwidth = </a:t>
            </a:r>
            <a:r>
              <a:rPr lang="en-US" dirty="0" err="1"/>
              <a:t>freq</a:t>
            </a:r>
            <a:r>
              <a:rPr lang="en-US" baseline="-25000" dirty="0" err="1"/>
              <a:t>upper</a:t>
            </a:r>
            <a:r>
              <a:rPr lang="en-US" dirty="0"/>
              <a:t> - </a:t>
            </a:r>
            <a:r>
              <a:rPr lang="en-US" dirty="0" err="1"/>
              <a:t>freq</a:t>
            </a:r>
            <a:r>
              <a:rPr lang="en-US" baseline="-25000" dirty="0" err="1"/>
              <a:t>lower</a:t>
            </a:r>
            <a:endParaRPr lang="en-US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Human hearing bandwidth: ~20kHz (20kHz - 20 Hz)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“Bandwidth” and “bitrate” are often used interchangeably; this is a different definition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Bonus Question</a:t>
            </a:r>
            <a:r>
              <a:rPr lang="en-US" dirty="0"/>
              <a:t>: what’s the frequency range and bandwidth of 802.11 b/g?</a:t>
            </a:r>
          </a:p>
          <a:p>
            <a:pPr lvl="2"/>
            <a:r>
              <a:rPr lang="en-US" dirty="0"/>
              <a:t>2.4 GHz to 2.5 GHz; 100 </a:t>
            </a:r>
            <a:r>
              <a:rPr lang="en-US" dirty="0" smtClean="0"/>
              <a:t>MHz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&amp; Bandwidth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13564"/>
            <a:ext cx="2133600" cy="193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53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Also called “noisy-channel coding theorem”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Tells </a:t>
            </a:r>
            <a:r>
              <a:rPr lang="en-US" dirty="0"/>
              <a:t>about maximum bitrate in the presence of 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Max. bitrate </a:t>
            </a:r>
            <a:r>
              <a:rPr lang="en-US" dirty="0"/>
              <a:t>= bandwidth * log</a:t>
            </a:r>
            <a:r>
              <a:rPr lang="en-US" baseline="-25000" dirty="0"/>
              <a:t>2</a:t>
            </a:r>
            <a:r>
              <a:rPr lang="en-US" dirty="0"/>
              <a:t>(1 + signal/noise)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 = B log</a:t>
            </a:r>
            <a:r>
              <a:rPr lang="en-US" baseline="-25000" dirty="0"/>
              <a:t>2</a:t>
            </a:r>
            <a:r>
              <a:rPr lang="en-US" dirty="0"/>
              <a:t>(1 + S/N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Intuitive understanding</a:t>
            </a:r>
          </a:p>
          <a:p>
            <a:pPr marL="457200" lvl="1" indent="-285750"/>
            <a:r>
              <a:rPr lang="en-US" dirty="0" smtClean="0"/>
              <a:t>Sending signal over a wave with amplitude modulation</a:t>
            </a:r>
          </a:p>
          <a:p>
            <a:pPr marL="457200" lvl="1" indent="-285750"/>
            <a:r>
              <a:rPr lang="en-US" dirty="0" smtClean="0"/>
              <a:t>As the wave changes, each amplitude can correspond to</a:t>
            </a:r>
            <a:br>
              <a:rPr lang="en-US" dirty="0" smtClean="0"/>
            </a:br>
            <a:r>
              <a:rPr lang="en-US" dirty="0" smtClean="0"/>
              <a:t>a different symbol</a:t>
            </a:r>
          </a:p>
          <a:p>
            <a:pPr marL="457200" lvl="1" indent="-285750"/>
            <a:r>
              <a:rPr lang="en-US" dirty="0" smtClean="0"/>
              <a:t>Less noise means we can detect symbols more precisely!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are the implications of this</a:t>
            </a:r>
            <a:r>
              <a:rPr lang="en-US" dirty="0" smtClean="0"/>
              <a:t>?</a:t>
            </a:r>
          </a:p>
          <a:p>
            <a:pPr marL="457200" lvl="1" indent="-285750"/>
            <a:r>
              <a:rPr lang="en-US" dirty="0" smtClean="0"/>
              <a:t>More power -&gt; higher data rate</a:t>
            </a:r>
          </a:p>
          <a:p>
            <a:pPr marL="457200" lvl="1" indent="-285750"/>
            <a:r>
              <a:rPr lang="en-US" dirty="0" smtClean="0"/>
              <a:t>More bandwidth -&gt; higher data rate</a:t>
            </a:r>
          </a:p>
          <a:p>
            <a:pPr marL="457200" lvl="1" indent="-285750"/>
            <a:r>
              <a:rPr lang="en-US" dirty="0" smtClean="0"/>
              <a:t>This is why companies fight so much (pay so much) for spectra!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Shannon’s Theorem</a:t>
            </a:r>
            <a:endParaRPr lang="en-US" dirty="0"/>
          </a:p>
        </p:txBody>
      </p:sp>
      <p:pic>
        <p:nvPicPr>
          <p:cNvPr id="1026" name="Picture 2" descr="http://upload.wikimedia.org/wikipedia/commons/9/94/Amfm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05200"/>
            <a:ext cx="28194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15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242</TotalTime>
  <Words>761</Words>
  <Application>Microsoft Office PowerPoint</Application>
  <PresentationFormat>On-screen Show (4:3)</PresentationFormat>
  <Paragraphs>132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Mylar</vt:lpstr>
      <vt:lpstr>The Link Layer</vt:lpstr>
      <vt:lpstr>A Joke</vt:lpstr>
      <vt:lpstr>Error Detection/Correction</vt:lpstr>
      <vt:lpstr>Hamming Codes</vt:lpstr>
      <vt:lpstr>Hamming Codes</vt:lpstr>
      <vt:lpstr>Hamming Codes</vt:lpstr>
      <vt:lpstr>Hamming Distance</vt:lpstr>
      <vt:lpstr>Frequency &amp; Bandwidth</vt:lpstr>
      <vt:lpstr>Shannon’s Theorem</vt:lpstr>
      <vt:lpstr>Nyquist Rate</vt:lpstr>
      <vt:lpstr>Code Division Multiplexing (1)</vt:lpstr>
      <vt:lpstr>Code Division Multiplexing (2)</vt:lpstr>
      <vt:lpstr>Network Programming in Action: Nat Stories</vt:lpstr>
      <vt:lpstr>Network Programming in Action: Nat Stories</vt:lpstr>
      <vt:lpstr>Network Programming in Action: Nat Stories</vt:lpstr>
      <vt:lpstr>Network Programming in Action: Nat Stories</vt:lpstr>
      <vt:lpstr>Reminder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Link Layer</dc:title>
  <dc:creator>Nat</dc:creator>
  <cp:lastModifiedBy>Nat</cp:lastModifiedBy>
  <cp:revision>26</cp:revision>
  <dcterms:created xsi:type="dcterms:W3CDTF">2015-03-12T04:30:48Z</dcterms:created>
  <dcterms:modified xsi:type="dcterms:W3CDTF">2015-03-13T05:18:22Z</dcterms:modified>
</cp:coreProperties>
</file>